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4"/>
  </p:sldMasterIdLst>
  <p:notesMasterIdLst>
    <p:notesMasterId r:id="rId22"/>
  </p:notesMasterIdLst>
  <p:handoutMasterIdLst>
    <p:handoutMasterId r:id="rId23"/>
  </p:handoutMasterIdLst>
  <p:sldIdLst>
    <p:sldId id="781" r:id="rId5"/>
    <p:sldId id="782" r:id="rId6"/>
    <p:sldId id="767" r:id="rId7"/>
    <p:sldId id="778" r:id="rId8"/>
    <p:sldId id="769" r:id="rId9"/>
    <p:sldId id="790" r:id="rId10"/>
    <p:sldId id="787" r:id="rId11"/>
    <p:sldId id="771" r:id="rId12"/>
    <p:sldId id="791" r:id="rId13"/>
    <p:sldId id="789" r:id="rId14"/>
    <p:sldId id="773" r:id="rId15"/>
    <p:sldId id="774" r:id="rId16"/>
    <p:sldId id="786" r:id="rId17"/>
    <p:sldId id="783" r:id="rId18"/>
    <p:sldId id="784" r:id="rId19"/>
    <p:sldId id="785" r:id="rId20"/>
    <p:sldId id="474" r:id="rId2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urtney" initials="N" lastIdx="11" clrIdx="0"/>
  <p:cmAuthor id="1" name="New" initials="N" lastIdx="2" clrIdx="1"/>
  <p:cmAuthor id="2" name="TAH" initials="T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070"/>
    <a:srgbClr val="FFFF99"/>
    <a:srgbClr val="FF0000"/>
    <a:srgbClr val="B9BEBF"/>
    <a:srgbClr val="008A3E"/>
    <a:srgbClr val="464B4C"/>
    <a:srgbClr val="A6ABAC"/>
    <a:srgbClr val="9EA3A4"/>
    <a:srgbClr val="B1B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7703" autoAdjust="0"/>
  </p:normalViewPr>
  <p:slideViewPr>
    <p:cSldViewPr>
      <p:cViewPr varScale="1">
        <p:scale>
          <a:sx n="100" d="100"/>
          <a:sy n="100" d="100"/>
        </p:scale>
        <p:origin x="1075" y="72"/>
      </p:cViewPr>
      <p:guideLst>
        <p:guide orient="horz" pos="1620"/>
        <p:guide pos="5616"/>
      </p:guideLst>
    </p:cSldViewPr>
  </p:slideViewPr>
  <p:outlineViewPr>
    <p:cViewPr>
      <p:scale>
        <a:sx n="33" d="100"/>
        <a:sy n="33" d="100"/>
      </p:scale>
      <p:origin x="0" y="-156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6"/>
    </p:cViewPr>
  </p:sorterViewPr>
  <p:notesViewPr>
    <p:cSldViewPr>
      <p:cViewPr varScale="1">
        <p:scale>
          <a:sx n="76" d="100"/>
          <a:sy n="76" d="100"/>
        </p:scale>
        <p:origin x="2596" y="7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29009-DE77-4F2A-BBF9-AE90B438FBF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F9E3A27-0F37-49C2-AECF-FCD59EF537D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/>
            <a:t>GIS Screening by Attributes </a:t>
          </a:r>
        </a:p>
      </dgm:t>
    </dgm:pt>
    <dgm:pt modelId="{33963789-0724-4287-9539-85CE0F6DCAFE}" type="parTrans" cxnId="{29E57E96-EEAC-44FC-B957-2BBE3B8FE6BB}">
      <dgm:prSet/>
      <dgm:spPr/>
      <dgm:t>
        <a:bodyPr/>
        <a:lstStyle/>
        <a:p>
          <a:endParaRPr lang="en-US"/>
        </a:p>
      </dgm:t>
    </dgm:pt>
    <dgm:pt modelId="{453A829E-3B66-418A-A3B8-85624AB0B7BB}" type="sibTrans" cxnId="{29E57E96-EEAC-44FC-B957-2BBE3B8FE6BB}">
      <dgm:prSet/>
      <dgm:spPr/>
      <dgm:t>
        <a:bodyPr/>
        <a:lstStyle/>
        <a:p>
          <a:endParaRPr lang="en-US"/>
        </a:p>
      </dgm:t>
    </dgm:pt>
    <dgm:pt modelId="{3C8BAA0E-BFE0-4450-925F-7F80415E4CE5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/>
            <a:t>Mapping Screen Locations and Visually Identify Clusters</a:t>
          </a:r>
        </a:p>
      </dgm:t>
    </dgm:pt>
    <dgm:pt modelId="{B201352C-E14F-4BD8-B9DD-7C6E1F9522BB}" type="parTrans" cxnId="{BE0F8AEB-0003-4087-8BBF-7A64A6E88C70}">
      <dgm:prSet/>
      <dgm:spPr/>
      <dgm:t>
        <a:bodyPr/>
        <a:lstStyle/>
        <a:p>
          <a:endParaRPr lang="en-US"/>
        </a:p>
      </dgm:t>
    </dgm:pt>
    <dgm:pt modelId="{2B61CFBF-B6EB-4592-9429-E057DFD77DDB}" type="sibTrans" cxnId="{BE0F8AEB-0003-4087-8BBF-7A64A6E88C70}">
      <dgm:prSet/>
      <dgm:spPr/>
      <dgm:t>
        <a:bodyPr/>
        <a:lstStyle/>
        <a:p>
          <a:endParaRPr lang="en-US"/>
        </a:p>
      </dgm:t>
    </dgm:pt>
    <dgm:pt modelId="{7406F415-FEDD-44BB-8E0E-C2A6137DEE2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Visual Review of Block Clusters</a:t>
          </a:r>
        </a:p>
      </dgm:t>
    </dgm:pt>
    <dgm:pt modelId="{58CB195C-81D9-4345-9373-9FD16989F5A6}" type="parTrans" cxnId="{93BC419E-F48E-43A2-B530-8A3A5561AF4D}">
      <dgm:prSet/>
      <dgm:spPr/>
      <dgm:t>
        <a:bodyPr/>
        <a:lstStyle/>
        <a:p>
          <a:endParaRPr lang="en-US"/>
        </a:p>
      </dgm:t>
    </dgm:pt>
    <dgm:pt modelId="{C7D67E8E-1C9F-4C1F-97A7-1A0CADAB7481}" type="sibTrans" cxnId="{93BC419E-F48E-43A2-B530-8A3A5561AF4D}">
      <dgm:prSet/>
      <dgm:spPr/>
      <dgm:t>
        <a:bodyPr/>
        <a:lstStyle/>
        <a:p>
          <a:endParaRPr lang="en-US"/>
        </a:p>
      </dgm:t>
    </dgm:pt>
    <dgm:pt modelId="{ADDF1D0B-AED6-42BE-BF23-4DA5E4D06AB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/>
            <a:t>Determined Blocks for Data Collection</a:t>
          </a:r>
        </a:p>
      </dgm:t>
    </dgm:pt>
    <dgm:pt modelId="{CB28C0D5-E0B9-4497-9A1B-91CF6A663909}" type="parTrans" cxnId="{9BCAE2A3-4C42-4137-91B1-E804CBC0B24C}">
      <dgm:prSet/>
      <dgm:spPr/>
      <dgm:t>
        <a:bodyPr/>
        <a:lstStyle/>
        <a:p>
          <a:endParaRPr lang="en-US"/>
        </a:p>
      </dgm:t>
    </dgm:pt>
    <dgm:pt modelId="{54D76BD1-2484-4682-B28B-FC76529D16CD}" type="sibTrans" cxnId="{9BCAE2A3-4C42-4137-91B1-E804CBC0B24C}">
      <dgm:prSet/>
      <dgm:spPr/>
      <dgm:t>
        <a:bodyPr/>
        <a:lstStyle/>
        <a:p>
          <a:endParaRPr lang="en-US"/>
        </a:p>
      </dgm:t>
    </dgm:pt>
    <dgm:pt modelId="{DE0E2A2A-6C69-4966-80C1-4AFA2905871B}" type="pres">
      <dgm:prSet presAssocID="{A2229009-DE77-4F2A-BBF9-AE90B438FBF5}" presName="Name0" presStyleCnt="0">
        <dgm:presLayoutVars>
          <dgm:dir/>
          <dgm:resizeHandles val="exact"/>
        </dgm:presLayoutVars>
      </dgm:prSet>
      <dgm:spPr/>
    </dgm:pt>
    <dgm:pt modelId="{97EB47D0-E3CE-4719-86E4-6B52E0F16132}" type="pres">
      <dgm:prSet presAssocID="{3F9E3A27-0F37-49C2-AECF-FCD59EF537D4}" presName="parTxOnly" presStyleLbl="node1" presStyleIdx="0" presStyleCnt="4">
        <dgm:presLayoutVars>
          <dgm:bulletEnabled val="1"/>
        </dgm:presLayoutVars>
      </dgm:prSet>
      <dgm:spPr/>
    </dgm:pt>
    <dgm:pt modelId="{87ADBF0F-4A01-44E8-AF07-D31A2E9048E5}" type="pres">
      <dgm:prSet presAssocID="{453A829E-3B66-418A-A3B8-85624AB0B7BB}" presName="parSpace" presStyleCnt="0"/>
      <dgm:spPr/>
    </dgm:pt>
    <dgm:pt modelId="{995FFEE7-40A8-4611-BC03-A0015035DEF0}" type="pres">
      <dgm:prSet presAssocID="{3C8BAA0E-BFE0-4450-925F-7F80415E4CE5}" presName="parTxOnly" presStyleLbl="node1" presStyleIdx="1" presStyleCnt="4">
        <dgm:presLayoutVars>
          <dgm:bulletEnabled val="1"/>
        </dgm:presLayoutVars>
      </dgm:prSet>
      <dgm:spPr/>
    </dgm:pt>
    <dgm:pt modelId="{98CCC3BA-FFAC-410A-A1B6-3E41B0E9103D}" type="pres">
      <dgm:prSet presAssocID="{2B61CFBF-B6EB-4592-9429-E057DFD77DDB}" presName="parSpace" presStyleCnt="0"/>
      <dgm:spPr/>
    </dgm:pt>
    <dgm:pt modelId="{96973336-55C6-4329-A7F3-72BFD885E889}" type="pres">
      <dgm:prSet presAssocID="{7406F415-FEDD-44BB-8E0E-C2A6137DEE28}" presName="parTxOnly" presStyleLbl="node1" presStyleIdx="2" presStyleCnt="4">
        <dgm:presLayoutVars>
          <dgm:bulletEnabled val="1"/>
        </dgm:presLayoutVars>
      </dgm:prSet>
      <dgm:spPr/>
    </dgm:pt>
    <dgm:pt modelId="{F6A8586A-8B99-4FFD-AC3D-75BCFA6A35AD}" type="pres">
      <dgm:prSet presAssocID="{C7D67E8E-1C9F-4C1F-97A7-1A0CADAB7481}" presName="parSpace" presStyleCnt="0"/>
      <dgm:spPr/>
    </dgm:pt>
    <dgm:pt modelId="{2D3CF4A2-A56A-41EE-A91D-E68EDEA70CEB}" type="pres">
      <dgm:prSet presAssocID="{ADDF1D0B-AED6-42BE-BF23-4DA5E4D06AB4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C35DF716-C344-42CF-90E6-5FDB1A6FDE50}" type="presOf" srcId="{ADDF1D0B-AED6-42BE-BF23-4DA5E4D06AB4}" destId="{2D3CF4A2-A56A-41EE-A91D-E68EDEA70CEB}" srcOrd="0" destOrd="0" presId="urn:microsoft.com/office/officeart/2005/8/layout/hChevron3"/>
    <dgm:cxn modelId="{C27FB017-2EF7-4C4C-96EB-E5EF5304AEDF}" type="presOf" srcId="{A2229009-DE77-4F2A-BBF9-AE90B438FBF5}" destId="{DE0E2A2A-6C69-4966-80C1-4AFA2905871B}" srcOrd="0" destOrd="0" presId="urn:microsoft.com/office/officeart/2005/8/layout/hChevron3"/>
    <dgm:cxn modelId="{29E57E96-EEAC-44FC-B957-2BBE3B8FE6BB}" srcId="{A2229009-DE77-4F2A-BBF9-AE90B438FBF5}" destId="{3F9E3A27-0F37-49C2-AECF-FCD59EF537D4}" srcOrd="0" destOrd="0" parTransId="{33963789-0724-4287-9539-85CE0F6DCAFE}" sibTransId="{453A829E-3B66-418A-A3B8-85624AB0B7BB}"/>
    <dgm:cxn modelId="{93BC419E-F48E-43A2-B530-8A3A5561AF4D}" srcId="{A2229009-DE77-4F2A-BBF9-AE90B438FBF5}" destId="{7406F415-FEDD-44BB-8E0E-C2A6137DEE28}" srcOrd="2" destOrd="0" parTransId="{58CB195C-81D9-4345-9373-9FD16989F5A6}" sibTransId="{C7D67E8E-1C9F-4C1F-97A7-1A0CADAB7481}"/>
    <dgm:cxn modelId="{9BCAE2A3-4C42-4137-91B1-E804CBC0B24C}" srcId="{A2229009-DE77-4F2A-BBF9-AE90B438FBF5}" destId="{ADDF1D0B-AED6-42BE-BF23-4DA5E4D06AB4}" srcOrd="3" destOrd="0" parTransId="{CB28C0D5-E0B9-4497-9A1B-91CF6A663909}" sibTransId="{54D76BD1-2484-4682-B28B-FC76529D16CD}"/>
    <dgm:cxn modelId="{8D375DD9-923F-44E9-9C7D-A1054B5485F3}" type="presOf" srcId="{3C8BAA0E-BFE0-4450-925F-7F80415E4CE5}" destId="{995FFEE7-40A8-4611-BC03-A0015035DEF0}" srcOrd="0" destOrd="0" presId="urn:microsoft.com/office/officeart/2005/8/layout/hChevron3"/>
    <dgm:cxn modelId="{BA0465E9-11EE-42D6-9808-21C5DC622AD5}" type="presOf" srcId="{3F9E3A27-0F37-49C2-AECF-FCD59EF537D4}" destId="{97EB47D0-E3CE-4719-86E4-6B52E0F16132}" srcOrd="0" destOrd="0" presId="urn:microsoft.com/office/officeart/2005/8/layout/hChevron3"/>
    <dgm:cxn modelId="{D19D88EA-F5D7-42A9-B7C8-7D9297703484}" type="presOf" srcId="{7406F415-FEDD-44BB-8E0E-C2A6137DEE28}" destId="{96973336-55C6-4329-A7F3-72BFD885E889}" srcOrd="0" destOrd="0" presId="urn:microsoft.com/office/officeart/2005/8/layout/hChevron3"/>
    <dgm:cxn modelId="{BE0F8AEB-0003-4087-8BBF-7A64A6E88C70}" srcId="{A2229009-DE77-4F2A-BBF9-AE90B438FBF5}" destId="{3C8BAA0E-BFE0-4450-925F-7F80415E4CE5}" srcOrd="1" destOrd="0" parTransId="{B201352C-E14F-4BD8-B9DD-7C6E1F9522BB}" sibTransId="{2B61CFBF-B6EB-4592-9429-E057DFD77DDB}"/>
    <dgm:cxn modelId="{4684FDCB-4452-4F15-8EF8-BBBC50DE4FC0}" type="presParOf" srcId="{DE0E2A2A-6C69-4966-80C1-4AFA2905871B}" destId="{97EB47D0-E3CE-4719-86E4-6B52E0F16132}" srcOrd="0" destOrd="0" presId="urn:microsoft.com/office/officeart/2005/8/layout/hChevron3"/>
    <dgm:cxn modelId="{9F056446-B2A2-4343-B742-A2BE21485DAB}" type="presParOf" srcId="{DE0E2A2A-6C69-4966-80C1-4AFA2905871B}" destId="{87ADBF0F-4A01-44E8-AF07-D31A2E9048E5}" srcOrd="1" destOrd="0" presId="urn:microsoft.com/office/officeart/2005/8/layout/hChevron3"/>
    <dgm:cxn modelId="{E48B200B-BAFB-4292-A66C-30B0B74052A2}" type="presParOf" srcId="{DE0E2A2A-6C69-4966-80C1-4AFA2905871B}" destId="{995FFEE7-40A8-4611-BC03-A0015035DEF0}" srcOrd="2" destOrd="0" presId="urn:microsoft.com/office/officeart/2005/8/layout/hChevron3"/>
    <dgm:cxn modelId="{F8FE7542-59F0-4C8A-B741-C28C42752901}" type="presParOf" srcId="{DE0E2A2A-6C69-4966-80C1-4AFA2905871B}" destId="{98CCC3BA-FFAC-410A-A1B6-3E41B0E9103D}" srcOrd="3" destOrd="0" presId="urn:microsoft.com/office/officeart/2005/8/layout/hChevron3"/>
    <dgm:cxn modelId="{34A20A5E-E23D-43FE-9ED5-BDE3F045F6BD}" type="presParOf" srcId="{DE0E2A2A-6C69-4966-80C1-4AFA2905871B}" destId="{96973336-55C6-4329-A7F3-72BFD885E889}" srcOrd="4" destOrd="0" presId="urn:microsoft.com/office/officeart/2005/8/layout/hChevron3"/>
    <dgm:cxn modelId="{C1728E8B-0426-4F46-A504-FF35430A6A6D}" type="presParOf" srcId="{DE0E2A2A-6C69-4966-80C1-4AFA2905871B}" destId="{F6A8586A-8B99-4FFD-AC3D-75BCFA6A35AD}" srcOrd="5" destOrd="0" presId="urn:microsoft.com/office/officeart/2005/8/layout/hChevron3"/>
    <dgm:cxn modelId="{305D1BAE-88AE-46B4-B27B-B9A7A4E3D63E}" type="presParOf" srcId="{DE0E2A2A-6C69-4966-80C1-4AFA2905871B}" destId="{2D3CF4A2-A56A-41EE-A91D-E68EDEA70CE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47D0-E3CE-4719-86E4-6B52E0F16132}">
      <dsp:nvSpPr>
        <dsp:cNvPr id="0" name=""/>
        <dsp:cNvSpPr/>
      </dsp:nvSpPr>
      <dsp:spPr>
        <a:xfrm>
          <a:off x="2678" y="1281707"/>
          <a:ext cx="2687835" cy="1075134"/>
        </a:xfrm>
        <a:prstGeom prst="homePlat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GIS Screening by Attributes </a:t>
          </a:r>
        </a:p>
      </dsp:txBody>
      <dsp:txXfrm>
        <a:off x="2678" y="1281707"/>
        <a:ext cx="2419052" cy="1075134"/>
      </dsp:txXfrm>
    </dsp:sp>
    <dsp:sp modelId="{995FFEE7-40A8-4611-BC03-A0015035DEF0}">
      <dsp:nvSpPr>
        <dsp:cNvPr id="0" name=""/>
        <dsp:cNvSpPr/>
      </dsp:nvSpPr>
      <dsp:spPr>
        <a:xfrm>
          <a:off x="2152947" y="1281707"/>
          <a:ext cx="2687835" cy="1075134"/>
        </a:xfrm>
        <a:prstGeom prst="chevron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Mapping Screen Locations and Visually Identify Clusters</a:t>
          </a:r>
        </a:p>
      </dsp:txBody>
      <dsp:txXfrm>
        <a:off x="2690514" y="1281707"/>
        <a:ext cx="1612701" cy="1075134"/>
      </dsp:txXfrm>
    </dsp:sp>
    <dsp:sp modelId="{96973336-55C6-4329-A7F3-72BFD885E889}">
      <dsp:nvSpPr>
        <dsp:cNvPr id="0" name=""/>
        <dsp:cNvSpPr/>
      </dsp:nvSpPr>
      <dsp:spPr>
        <a:xfrm>
          <a:off x="4303216" y="1281707"/>
          <a:ext cx="2687835" cy="1075134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Visual Review of Block Clusters</a:t>
          </a:r>
        </a:p>
      </dsp:txBody>
      <dsp:txXfrm>
        <a:off x="4840783" y="1281707"/>
        <a:ext cx="1612701" cy="1075134"/>
      </dsp:txXfrm>
    </dsp:sp>
    <dsp:sp modelId="{2D3CF4A2-A56A-41EE-A91D-E68EDEA70CEB}">
      <dsp:nvSpPr>
        <dsp:cNvPr id="0" name=""/>
        <dsp:cNvSpPr/>
      </dsp:nvSpPr>
      <dsp:spPr>
        <a:xfrm>
          <a:off x="6453485" y="1281707"/>
          <a:ext cx="2687835" cy="1075134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Determined Blocks for Data Collection</a:t>
          </a:r>
        </a:p>
      </dsp:txBody>
      <dsp:txXfrm>
        <a:off x="6991052" y="1281707"/>
        <a:ext cx="1612701" cy="1075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300"/>
            </a:lvl1pPr>
          </a:lstStyle>
          <a:p>
            <a:fld id="{BA3A921C-0F64-4F84-B149-0B512E4FDAF3}" type="datetimeFigureOut">
              <a:rPr lang="en-US" smtClean="0"/>
              <a:t>6/2/2019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300"/>
            </a:lvl1pPr>
          </a:lstStyle>
          <a:p>
            <a:fld id="{26F45846-8BEF-457F-8252-CEDF70719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8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300"/>
            </a:lvl1pPr>
          </a:lstStyle>
          <a:p>
            <a:fld id="{42029D04-1A6D-4EDE-AF44-8C2A24090733}" type="datetimeFigureOut">
              <a:rPr lang="en-US" smtClean="0"/>
              <a:t>6/2/2019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3" rIns="93167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3" rIns="93167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300"/>
            </a:lvl1pPr>
          </a:lstStyle>
          <a:p>
            <a:fld id="{E61AC230-0473-4C7B-BAD5-4DA5634B6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573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C230-0473-4C7B-BAD5-4DA5634B654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6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C230-0473-4C7B-BAD5-4DA5634B654B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75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C230-0473-4C7B-BAD5-4DA5634B654B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84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C230-0473-4C7B-BAD5-4DA5634B654B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8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C230-0473-4C7B-BAD5-4DA5634B654B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44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C230-0473-4C7B-BAD5-4DA5634B654B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08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C230-0473-4C7B-BAD5-4DA5634B654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0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7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E6A2-F5EE-4C17-B2B8-DA36ADDC55B4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1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C230-0473-4C7B-BAD5-4DA5634B654B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48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C230-0473-4C7B-BAD5-4DA5634B654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1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C230-0473-4C7B-BAD5-4DA5634B654B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6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C230-0473-4C7B-BAD5-4DA5634B654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6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94892" y="826636"/>
            <a:ext cx="6589742" cy="1383846"/>
          </a:xfrm>
          <a:prstGeom prst="rect">
            <a:avLst/>
          </a:prstGeom>
        </p:spPr>
        <p:txBody>
          <a:bodyPr/>
          <a:lstStyle>
            <a:lvl1pPr algn="ctr">
              <a:defRPr sz="4950">
                <a:solidFill>
                  <a:srgbClr val="7FCBF2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94892" y="2423160"/>
            <a:ext cx="6589742" cy="6506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aseline="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94891" y="3184071"/>
            <a:ext cx="3062772" cy="2326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094891" y="3526974"/>
            <a:ext cx="3062772" cy="2326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4891" y="3869877"/>
            <a:ext cx="3062772" cy="2326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9328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92750" y="1007700"/>
            <a:ext cx="3976007" cy="3848884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54250" y="1000701"/>
            <a:ext cx="3976007" cy="3848884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2750" y="202941"/>
            <a:ext cx="7886700" cy="5248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FCBF2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9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2750" y="1007700"/>
            <a:ext cx="8537507" cy="3855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Add slide content or add a single photo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292750" y="202941"/>
            <a:ext cx="7886700" cy="5248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FCBF2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0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2748" y="4045966"/>
            <a:ext cx="2639397" cy="425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Photo Caption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49678" y="4045966"/>
            <a:ext cx="2639397" cy="425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Photo Caption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206608" y="4045966"/>
            <a:ext cx="2646395" cy="4250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Photo Caption</a:t>
            </a: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292750" y="202941"/>
            <a:ext cx="7886700" cy="5248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FCBF2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38805" y="1230766"/>
            <a:ext cx="2749323" cy="2737077"/>
          </a:xfrm>
          <a:prstGeom prst="rect">
            <a:avLst/>
          </a:prstGeom>
        </p:spPr>
        <p:txBody>
          <a:bodyPr/>
          <a:lstStyle>
            <a:lvl1pPr>
              <a:defRPr baseline="-25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3194715" y="1230766"/>
            <a:ext cx="2749323" cy="2737077"/>
          </a:xfrm>
          <a:prstGeom prst="rect">
            <a:avLst/>
          </a:prstGeom>
        </p:spPr>
        <p:txBody>
          <a:bodyPr/>
          <a:lstStyle>
            <a:lvl1pPr>
              <a:defRPr baseline="-25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6155143" y="1230766"/>
            <a:ext cx="2749323" cy="2737077"/>
          </a:xfrm>
          <a:prstGeom prst="rect">
            <a:avLst/>
          </a:prstGeom>
        </p:spPr>
        <p:txBody>
          <a:bodyPr/>
          <a:lstStyle>
            <a:lvl1pPr>
              <a:defRPr baseline="-25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6877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138125" y="1245296"/>
            <a:ext cx="4695631" cy="3449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292750" y="202941"/>
            <a:ext cx="7886700" cy="5248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FCBF2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2750" y="1181780"/>
            <a:ext cx="3540383" cy="35637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9593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92750" y="202941"/>
            <a:ext cx="7886700" cy="5248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FCBF2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87903" y="991960"/>
            <a:ext cx="6772275" cy="39188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94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- Thank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73741" y="1849212"/>
            <a:ext cx="4586288" cy="5327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solidFill>
                  <a:srgbClr val="7FCBF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en-US" dirty="0"/>
              <a:t>End  Message Here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25732" y="2498272"/>
            <a:ext cx="3062772" cy="232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925732" y="2841175"/>
            <a:ext cx="3062772" cy="232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E-mail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25732" y="3184078"/>
            <a:ext cx="3062772" cy="232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Phone Number</a:t>
            </a:r>
          </a:p>
        </p:txBody>
      </p:sp>
    </p:spTree>
    <p:extLst>
      <p:ext uri="{BB962C8B-B14F-4D97-AF65-F5344CB8AC3E}">
        <p14:creationId xmlns:p14="http://schemas.microsoft.com/office/powerpoint/2010/main" val="291998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ed Text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719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panose="05000000000000000000" pitchFamily="2" charset="2"/>
              <a:buChar char="§"/>
              <a:defRPr sz="3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ClrTx/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Clr>
                <a:srgbClr val="F9A01B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76363" indent="-234950">
              <a:buClr>
                <a:schemeClr val="tx1">
                  <a:lumMod val="65000"/>
                  <a:lumOff val="35000"/>
                </a:schemeClr>
              </a:buCl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9590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 b="1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Contact Info</a:t>
            </a:r>
            <a:br>
              <a:rPr lang="en-US" dirty="0"/>
            </a:br>
            <a:r>
              <a:rPr lang="en-US" dirty="0"/>
              <a:t>or Thank You</a:t>
            </a:r>
          </a:p>
        </p:txBody>
      </p:sp>
    </p:spTree>
    <p:extLst>
      <p:ext uri="{BB962C8B-B14F-4D97-AF65-F5344CB8AC3E}">
        <p14:creationId xmlns:p14="http://schemas.microsoft.com/office/powerpoint/2010/main" val="255202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24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8" r:id="rId8"/>
    <p:sldLayoutId id="2147483869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am@scag.ca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Freight Delivery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TRB Planning Applications Conference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Annie Nam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Manager of Goods Movement &amp; Transportation Finance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94891" y="4091665"/>
            <a:ext cx="3062772" cy="232685"/>
          </a:xfrm>
        </p:spPr>
        <p:txBody>
          <a:bodyPr/>
          <a:lstStyle/>
          <a:p>
            <a:r>
              <a:rPr lang="en-US" dirty="0"/>
              <a:t>June 2, 2019</a:t>
            </a:r>
          </a:p>
        </p:txBody>
      </p:sp>
    </p:spTree>
    <p:extLst>
      <p:ext uri="{BB962C8B-B14F-4D97-AF65-F5344CB8AC3E}">
        <p14:creationId xmlns:p14="http://schemas.microsoft.com/office/powerpoint/2010/main" val="284425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2750" y="1047750"/>
            <a:ext cx="8241650" cy="35813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Overall, 8,218 activities at 1,136 curb space slots in 35 blocks were observed.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56.7 percent Parking / Waiting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19.0 percent Bus Loading/Unloading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15.1 percent Passenger Loading/Unloading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9.2 percent Commercial Loading/Utility</a:t>
            </a:r>
          </a:p>
          <a:p>
            <a:r>
              <a:rPr lang="en-US" dirty="0"/>
              <a:t>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Findings - Field Data Collection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b="27273"/>
          <a:stretch/>
        </p:blipFill>
        <p:spPr>
          <a:xfrm>
            <a:off x="6553200" y="1733550"/>
            <a:ext cx="22669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9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047750"/>
            <a:ext cx="8169729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Delivery vehicles were 61% of all deliveries – 70% package/parcel (FedEx/UPS/USPS)</a:t>
            </a:r>
          </a:p>
          <a:p>
            <a:r>
              <a:rPr lang="en-US" sz="1800" dirty="0">
                <a:solidFill>
                  <a:srgbClr val="FFFFFF"/>
                </a:solidFill>
              </a:rPr>
              <a:t>All types split evenly between zones with trucks being the exception for yellow, red and parking zones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544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2400" b="0" dirty="0">
                <a:solidFill>
                  <a:srgbClr val="7FCBF2"/>
                </a:solidFill>
                <a:latin typeface="Franklin Gothic Heavy" panose="020B0903020102020204" pitchFamily="34" charset="0"/>
                <a:ea typeface="+mj-ea"/>
                <a:cs typeface="+mj-cs"/>
              </a:rPr>
              <a:t>LMFS Delivery Vehicle Analysis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63933"/>
              </p:ext>
            </p:extLst>
          </p:nvPr>
        </p:nvGraphicFramePr>
        <p:xfrm>
          <a:off x="457200" y="2266949"/>
          <a:ext cx="8275321" cy="2738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9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8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00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Type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All Deliveries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Type of Curb Area Used for Deliveries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Yellow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White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Red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Parking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Other (Driveway)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Delivery Vehicle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Personal Vehicle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Truck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Other (e.g. Utility Truck)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148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Deliveries peak during business hours in the middle of the day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Follows general travel trends but more concentrated before and after commuting hours (delivery in-transit hours)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Deliveries traveling during peak congestion periods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LMFS Time of Day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484" y="2697215"/>
            <a:ext cx="3904774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50" y="2698862"/>
            <a:ext cx="377450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1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530395" y="2586192"/>
            <a:ext cx="4307939" cy="2567500"/>
          </a:xfrm>
          <a:prstGeom prst="ellipse">
            <a:avLst/>
          </a:prstGeom>
          <a:solidFill>
            <a:schemeClr val="accent6">
              <a:lumMod val="50000"/>
              <a:alpha val="67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25892" y="1201315"/>
            <a:ext cx="3962400" cy="2382205"/>
          </a:xfrm>
          <a:prstGeom prst="ellipse">
            <a:avLst/>
          </a:prstGeom>
          <a:solidFill>
            <a:schemeClr val="accent1">
              <a:lumMod val="75000"/>
              <a:alpha val="67000"/>
            </a:schemeClr>
          </a:solidFill>
          <a:ln>
            <a:solidFill>
              <a:schemeClr val="accent1">
                <a:shade val="5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85801" y="1201314"/>
            <a:ext cx="4144434" cy="2528717"/>
          </a:xfrm>
          <a:prstGeom prst="ellipse">
            <a:avLst/>
          </a:prstGeom>
          <a:solidFill>
            <a:schemeClr val="accent1">
              <a:lumMod val="50000"/>
              <a:alpha val="6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68493" y="1511431"/>
            <a:ext cx="4355450" cy="2901432"/>
          </a:xfrm>
        </p:spPr>
        <p:txBody>
          <a:bodyPr numCol="1"/>
          <a:lstStyle/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Curb Area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Curb Loading Areas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Manage Curb Demand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Shared Space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Operating Hours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Restricted Locations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Toolbox of Strategies</a:t>
            </a:r>
            <a:endParaRPr lang="en-US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761025"/>
            <a:ext cx="8537507" cy="80205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LMF Delivery Strategy Categories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9600" y="1615740"/>
            <a:ext cx="4267201" cy="1524000"/>
          </a:xfrm>
          <a:prstGeom prst="rect">
            <a:avLst/>
          </a:prstGeom>
        </p:spPr>
        <p:txBody>
          <a:bodyPr numCol="1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Delivery Cos. and Receivers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Delivery Consolidation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Building/ Parking Improvements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Vehicle Options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87983" y="3415535"/>
            <a:ext cx="4350125" cy="1738157"/>
          </a:xfrm>
          <a:prstGeom prst="rect">
            <a:avLst/>
          </a:prstGeom>
        </p:spPr>
        <p:txBody>
          <a:bodyPr numCol="1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Application / Implementation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Enforcement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Technology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22766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870" y="819150"/>
            <a:ext cx="7735529" cy="3855882"/>
          </a:xfrm>
        </p:spPr>
        <p:txBody>
          <a:bodyPr>
            <a:normAutofit/>
          </a:bodyPr>
          <a:lstStyle/>
          <a:p>
            <a:r>
              <a:rPr lang="en-US" sz="2400" dirty="0"/>
              <a:t>Toolbox of Strategies Example –Code the Curb</a:t>
            </a:r>
          </a:p>
          <a:p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– Toolbox of Strategies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16455" r="2313" b="9930"/>
          <a:stretch/>
        </p:blipFill>
        <p:spPr bwMode="auto">
          <a:xfrm>
            <a:off x="1371600" y="1276350"/>
            <a:ext cx="6248401" cy="3719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065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– Toolbox of Strategies</a:t>
            </a:r>
            <a:endParaRPr lang="en-US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905844"/>
            <a:ext cx="8991600" cy="80205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Toolbox of Strategies Example – Off-Hours Delivery</a:t>
            </a:r>
          </a:p>
        </p:txBody>
      </p:sp>
      <p:pic>
        <p:nvPicPr>
          <p:cNvPr id="8194" name="Picture 2" descr="190502 SCAG Toolbox Strategy_Page_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3600" y="1504950"/>
            <a:ext cx="5108517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0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– Toolbox of Strategies</a:t>
            </a:r>
            <a:endParaRPr lang="en-US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905844"/>
            <a:ext cx="8991600" cy="80205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Toolbox of Strategies Example – Delivery Restriction to Certain Streets</a:t>
            </a:r>
          </a:p>
        </p:txBody>
      </p:sp>
      <p:pic>
        <p:nvPicPr>
          <p:cNvPr id="9218" name="Picture 2" descr="190502 SCAG Toolbox Strategy_Page_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0" y="1581150"/>
            <a:ext cx="5387345" cy="33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9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63974" y="1428750"/>
            <a:ext cx="4586288" cy="53272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/>
              <a:t>Annie Nam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 dirty="0">
                <a:hlinkClick r:id="rId3"/>
              </a:rPr>
              <a:t>NAM@scag.ca.gov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213-236-1827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9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27266" y="1007700"/>
            <a:ext cx="4202991" cy="385588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Nation’s largest Metropolitan Planning Organization (MPO)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38,000 Square Miles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15 </a:t>
            </a:r>
            <a:r>
              <a:rPr lang="en-US" dirty="0" err="1"/>
              <a:t>Subregions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Nation’s Global Gateway for Trade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Address Federal &amp; State Regional Planning Mandates &amp; Local Membership Needs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750" y="0"/>
            <a:ext cx="7886700" cy="727788"/>
          </a:xfrm>
        </p:spPr>
        <p:txBody>
          <a:bodyPr anchor="ctr"/>
          <a:lstStyle/>
          <a:p>
            <a:r>
              <a:rPr lang="en-US" dirty="0"/>
              <a:t>About SCAG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76963"/>
            <a:ext cx="4558622" cy="3003764"/>
          </a:xfrm>
          <a:prstGeom prst="rect">
            <a:avLst/>
          </a:prstGeom>
        </p:spPr>
      </p:pic>
      <p:pic>
        <p:nvPicPr>
          <p:cNvPr id="8" name="Picture 5" descr="I:\Active Jobs1\2465_NewMemberOrientationSept2012\New Member Orientation ppt\New Member Orientation ppt\links\SCAG factsBUBBL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5" y="3780727"/>
            <a:ext cx="3831431" cy="12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2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E-Commerce Forecast Expectations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50" y="1735491"/>
            <a:ext cx="4154867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889" y="1735491"/>
            <a:ext cx="4292459" cy="24003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Trends</a:t>
            </a:r>
          </a:p>
        </p:txBody>
      </p:sp>
    </p:spTree>
    <p:extLst>
      <p:ext uri="{BB962C8B-B14F-4D97-AF65-F5344CB8AC3E}">
        <p14:creationId xmlns:p14="http://schemas.microsoft.com/office/powerpoint/2010/main" val="339628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24" y="792516"/>
            <a:ext cx="5787958" cy="42862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Trends</a:t>
            </a:r>
          </a:p>
        </p:txBody>
      </p:sp>
    </p:spTree>
    <p:extLst>
      <p:ext uri="{BB962C8B-B14F-4D97-AF65-F5344CB8AC3E}">
        <p14:creationId xmlns:p14="http://schemas.microsoft.com/office/powerpoint/2010/main" val="304962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971550"/>
            <a:ext cx="8537507" cy="3855882"/>
          </a:xfrm>
        </p:spPr>
        <p:txBody>
          <a:bodyPr/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Citywide data analysis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Stakeholder input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Field data collection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Final report and toolbox of strategies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Pilot project concepts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Mile Freight Study (LMFS)</a:t>
            </a:r>
          </a:p>
        </p:txBody>
      </p:sp>
      <p:pic>
        <p:nvPicPr>
          <p:cNvPr id="1026" name="Picture 2" descr="Image result for last mile deliv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7155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st mile delive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29" y="3028950"/>
            <a:ext cx="352084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1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685800" lvl="1" indent="-228600" defTabSz="914400">
              <a:spcBef>
                <a:spcPts val="500"/>
              </a:spcBef>
            </a:pPr>
            <a:r>
              <a:rPr lang="en-US" sz="2400" dirty="0">
                <a:solidFill>
                  <a:schemeClr val="bg1"/>
                </a:solidFill>
              </a:rPr>
              <a:t>Defined existing conditions</a:t>
            </a:r>
          </a:p>
          <a:p>
            <a:pPr marL="685800" lvl="1" indent="-228600" defTabSz="914400">
              <a:spcBef>
                <a:spcPts val="500"/>
              </a:spcBef>
            </a:pPr>
            <a:r>
              <a:rPr lang="en-US" sz="2400" dirty="0">
                <a:solidFill>
                  <a:schemeClr val="bg1"/>
                </a:solidFill>
              </a:rPr>
              <a:t>Identified case study locations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Citywide Data Analysis</a:t>
            </a:r>
            <a:endParaRPr lang="en-US" sz="3600" b="0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0" y="1504950"/>
          <a:ext cx="9144000" cy="36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76200" y="3829050"/>
            <a:ext cx="8915400" cy="133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Wingdings" pitchFamily="2" charset="2"/>
              <a:buNone/>
              <a:defRPr sz="36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76363" indent="-2349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90,000 Blocks		   605 Screened Blocks		    17 Case Studies</a:t>
            </a:r>
          </a:p>
          <a:p>
            <a:r>
              <a:rPr lang="en-US" sz="2000" dirty="0"/>
              <a:t>								</a:t>
            </a:r>
            <a:r>
              <a:rPr lang="en-US" sz="1800" dirty="0"/>
              <a:t>(35 blocks)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850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17 Case Study Sites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 t="5574" r="13394"/>
          <a:stretch/>
        </p:blipFill>
        <p:spPr>
          <a:xfrm>
            <a:off x="1463298" y="727788"/>
            <a:ext cx="6248400" cy="44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4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17642"/>
            <a:ext cx="5235856" cy="3429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LMFS Place Types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9" y="867743"/>
            <a:ext cx="266251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8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2751" y="1007700"/>
            <a:ext cx="4812650" cy="3855882"/>
          </a:xfrm>
          <a:prstGeom prst="rect">
            <a:avLst/>
          </a:prstGeom>
        </p:spPr>
        <p:txBody>
          <a:bodyPr/>
          <a:lstStyle/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Developed processes and methodologies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Conducted pilot collection and analysis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Used mix of technicians and video to collect data at 35 blocks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Field Data Collection</a:t>
            </a:r>
            <a:endParaRPr lang="en-US" sz="36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200" y="1504950"/>
            <a:ext cx="36281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716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SCAG Theme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46BFC2"/>
      </a:accent1>
      <a:accent2>
        <a:srgbClr val="C91783"/>
      </a:accent2>
      <a:accent3>
        <a:srgbClr val="F9A01B"/>
      </a:accent3>
      <a:accent4>
        <a:srgbClr val="F15A29"/>
      </a:accent4>
      <a:accent5>
        <a:srgbClr val="ADD136"/>
      </a:accent5>
      <a:accent6>
        <a:srgbClr val="7F506B"/>
      </a:accent6>
      <a:hlink>
        <a:srgbClr val="7F7F7F"/>
      </a:hlink>
      <a:folHlink>
        <a:srgbClr val="E7E6E6"/>
      </a:folHlink>
    </a:clrScheme>
    <a:fontScheme name="Custom 1">
      <a:majorFont>
        <a:latin typeface="Beba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2" id="{F28A7BDF-3542-479D-A0C8-DF4152EB7C28}" vid="{02190A8E-E311-4AB5-A90C-F13DAE94C0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CAG Theme">
    <a:dk1>
      <a:srgbClr val="000000"/>
    </a:dk1>
    <a:lt1>
      <a:srgbClr val="FFFFFF"/>
    </a:lt1>
    <a:dk2>
      <a:srgbClr val="000000"/>
    </a:dk2>
    <a:lt2>
      <a:srgbClr val="E7E6E6"/>
    </a:lt2>
    <a:accent1>
      <a:srgbClr val="46BFC2"/>
    </a:accent1>
    <a:accent2>
      <a:srgbClr val="C91783"/>
    </a:accent2>
    <a:accent3>
      <a:srgbClr val="F9A01B"/>
    </a:accent3>
    <a:accent4>
      <a:srgbClr val="F15A29"/>
    </a:accent4>
    <a:accent5>
      <a:srgbClr val="ADD136"/>
    </a:accent5>
    <a:accent6>
      <a:srgbClr val="7F506B"/>
    </a:accent6>
    <a:hlink>
      <a:srgbClr val="7F7F7F"/>
    </a:hlink>
    <a:folHlink>
      <a:srgbClr val="E7E6E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26828A55918458FC762B397759123" ma:contentTypeVersion="10" ma:contentTypeDescription="Create a new document." ma:contentTypeScope="" ma:versionID="a7ae033da2dc43b56e8b3c7d9b7ec80e">
  <xsd:schema xmlns:xsd="http://www.w3.org/2001/XMLSchema" xmlns:xs="http://www.w3.org/2001/XMLSchema" xmlns:p="http://schemas.microsoft.com/office/2006/metadata/properties" xmlns:ns2="fabed6f5-8750-4eea-b3a5-9e7eb90a93c5" targetNamespace="http://schemas.microsoft.com/office/2006/metadata/properties" ma:root="true" ma:fieldsID="c2a67361b135b0a28153eda505b5017e" ns2:_="">
    <xsd:import namespace="fabed6f5-8750-4eea-b3a5-9e7eb90a93c5"/>
    <xsd:element name="properties">
      <xsd:complexType>
        <xsd:sequence>
          <xsd:element name="documentManagement">
            <xsd:complexType>
              <xsd:all>
                <xsd:element ref="ns2:Category"/>
                <xsd:element ref="ns2:Notes0" minOccurs="0"/>
                <xsd:element ref="ns2:Supporting_x0020_Documentation" minOccurs="0"/>
                <xsd:element ref="ns2:Title_x0020_Link" minOccurs="0"/>
                <xsd:element ref="ns2:MediaServiceMetadata" minOccurs="0"/>
                <xsd:element ref="ns2:MediaServiceFastMetadata" minOccurs="0"/>
                <xsd:element ref="ns2:Sub_x002d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ed6f5-8750-4eea-b3a5-9e7eb90a93c5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internalName="Category">
      <xsd:simpleType>
        <xsd:restriction base="dms:Text">
          <xsd:maxLength value="255"/>
        </xsd:restriction>
      </xsd:simpleType>
    </xsd:element>
    <xsd:element name="Notes0" ma:index="9" nillable="true" ma:displayName="Notes" ma:internalName="Notes0">
      <xsd:simpleType>
        <xsd:restriction base="dms:Note">
          <xsd:maxLength value="255"/>
        </xsd:restriction>
      </xsd:simpleType>
    </xsd:element>
    <xsd:element name="Supporting_x0020_Documentation" ma:index="10" nillable="true" ma:displayName="Supporting Documentation" ma:description="Add a hyperlink to any supporting documentation for this form.  For example: policies, procedures or instructions" ma:format="Hyperlink" ma:internalName="Supporting_x0020_Document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itle_x0020_Link" ma:index="11" nillable="true" ma:displayName="Title Link" ma:format="Hyperlink" ma:internalName="Title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Sub_x002d_Category" ma:index="14" nillable="true" ma:displayName="Sub-Category" ma:internalName="Sub_x002d_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abed6f5-8750-4eea-b3a5-9e7eb90a93c5">Presentation &amp; Letterhead Templates</Category>
    <Notes0 xmlns="fabed6f5-8750-4eea-b3a5-9e7eb90a93c5" xsi:nil="true"/>
    <Supporting_x0020_Documentation xmlns="fabed6f5-8750-4eea-b3a5-9e7eb90a93c5">
      <Url xsi:nil="true"/>
      <Description xsi:nil="true"/>
    </Supporting_x0020_Documentation>
    <Title_x0020_Link xmlns="fabed6f5-8750-4eea-b3a5-9e7eb90a93c5">
      <Url xsi:nil="true"/>
      <Description xsi:nil="true"/>
    </Title_x0020_Link>
    <Sub_x002d_Category xmlns="fabed6f5-8750-4eea-b3a5-9e7eb90a93c5" xsi:nil="true"/>
  </documentManagement>
</p:properties>
</file>

<file path=customXml/itemProps1.xml><?xml version="1.0" encoding="utf-8"?>
<ds:datastoreItem xmlns:ds="http://schemas.openxmlformats.org/officeDocument/2006/customXml" ds:itemID="{A74FDD87-6D99-4177-81FC-6D53702FCA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ed6f5-8750-4eea-b3a5-9e7eb90a93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D31E28-3D57-423C-A2D7-C5BDF53E67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C0FEE3-E999-4ADA-A195-B3E688E8BEB8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fabed6f5-8750-4eea-b3a5-9e7eb90a93c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26947</TotalTime>
  <Words>474</Words>
  <Application>Microsoft Office PowerPoint</Application>
  <PresentationFormat>On-screen Show (16:9)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Heavy</vt:lpstr>
      <vt:lpstr>Merriweather Sans</vt:lpstr>
      <vt:lpstr>Tahoma</vt:lpstr>
      <vt:lpstr>Wingdings</vt:lpstr>
      <vt:lpstr>Theme2</vt:lpstr>
      <vt:lpstr>Urban Freight Delivery</vt:lpstr>
      <vt:lpstr>About SCAG</vt:lpstr>
      <vt:lpstr>Key Trends</vt:lpstr>
      <vt:lpstr>Key Trends</vt:lpstr>
      <vt:lpstr>Last Mile Freight Study (LMFS)</vt:lpstr>
      <vt:lpstr>Citywide Data Analysis</vt:lpstr>
      <vt:lpstr>17 Case Study Sites</vt:lpstr>
      <vt:lpstr>LMFS Place Types</vt:lpstr>
      <vt:lpstr>Field Data Collection</vt:lpstr>
      <vt:lpstr>Findings - Field Data Collection</vt:lpstr>
      <vt:lpstr>PowerPoint Presentation</vt:lpstr>
      <vt:lpstr>LMFS Time of Day</vt:lpstr>
      <vt:lpstr>Toolbox of Strategies</vt:lpstr>
      <vt:lpstr>Recommendations – Toolbox of Strategies</vt:lpstr>
      <vt:lpstr>Recommendations – Toolbox of Strategies</vt:lpstr>
      <vt:lpstr>Recommendations – Toolbox of Strategies</vt:lpstr>
      <vt:lpstr>PowerPoint Presentation</vt:lpstr>
    </vt:vector>
  </TitlesOfParts>
  <Company>Iteris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 Here</dc:title>
  <dc:creator>Sean T. Daly</dc:creator>
  <cp:keywords>SCAG2016AgencyTemplate</cp:keywords>
  <cp:lastModifiedBy>Krishnan Viswanathan</cp:lastModifiedBy>
  <cp:revision>449</cp:revision>
  <cp:lastPrinted>2019-06-01T01:36:22Z</cp:lastPrinted>
  <dcterms:created xsi:type="dcterms:W3CDTF">2017-08-30T05:06:40Z</dcterms:created>
  <dcterms:modified xsi:type="dcterms:W3CDTF">2019-06-02T14:27:33Z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0x01010034C26828A55918458FC762B397759123</vt:lpwstr>
  </property>
  <property fmtid="{D5CDD505-2E9C-101B-9397-08002B2CF9AE}" pid="3" name="Department">
    <vt:lpwstr>Media and Public Affairs</vt:lpwstr>
  </property>
</Properties>
</file>